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57200" y="1097280"/>
            <a:ext cx="8229600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325880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ACCELERATOR  ·  ELO–MARRAS 2026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731520" y="17830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 Hub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31520" y="246888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Agenttipohjainen kyberpuolustus — kaksoiskäyttö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301752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FriendlyAI Oy  ·  Agentic Testari  ·  Renata Baldissara-Kunnela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Suomi · NATO-pk · ilmainen · ei osuutta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fit DEFINEen: puolustus + turvallisuus + kaksoiskäyttö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Luottamuksellinen · FriendlyAI Oy · DEFINE Accelerator elo–marras 2026 · Vaalea teema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Ongelma → Ratkaisu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397764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914400"/>
            <a:ext cx="109728" cy="3566160"/>
          </a:xfrm>
          <a:prstGeom prst="rect">
            <a:avLst/>
          </a:prstGeom>
          <a:solidFill>
            <a:srgbClr val="B45309"/>
          </a:solidFill>
          <a:ln w="12700">
            <a:solidFill>
              <a:srgbClr val="B4530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7724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Ongelma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1600200"/>
            <a:ext cx="3429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Tekoälyagentit hyökkäävät väsymättömästi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Kirjautumiset, API:t, hallinta — koneen nopeudella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Skannerit eivät yksin todista valtuutusta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Puolustajat tarvitsevat harjoittelua + kestävää näyttöä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709160" y="914400"/>
            <a:ext cx="3977640" cy="3566160"/>
          </a:xfrm>
          <a:prstGeom prst="roundRect">
            <a:avLst>
              <a:gd name="adj" fmla="val 2564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709160" y="914400"/>
            <a:ext cx="109728" cy="3566160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0" y="10972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749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Ratkaisu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029200" y="1600200"/>
            <a:ext cx="342900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Kaupallinen nyt: Pulse + Assessment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Suljettu ilmarakoinen purple-team-alue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Sininen parvi: valvo · herätä · takoa · tiedustele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Eheys: AWP · LAG · PayBotFin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Luottamuksellinen · FriendlyAI Oy · DEFINE Accelerator elo–marras 2026 · Vaalea teema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Oma ohjelmistopino + roolit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4980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B21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Kaikki: FriendlyAI Oy / Agentic Testarin oma omistusoikeudellinen ohjelmisto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078992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7200" y="1078992"/>
            <a:ext cx="91440" cy="603504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1133856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ParviSight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31520" y="1335024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Agenttiselain (silmät). Hyökkäys: kulje pintoja (lab/RoE). Puolustus: Pulse/Assessment + näyttö.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1737360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7200" y="1737360"/>
            <a:ext cx="91440" cy="603504"/>
          </a:xfrm>
          <a:prstGeom prst="rect">
            <a:avLst/>
          </a:prstGeom>
          <a:solidFill>
            <a:srgbClr val="5B21B6"/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1792224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ParviClaw Core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731520" y="199339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Moniagenttinen ohjaustaso (kädet+aivot). Takoo työkaluja/agentteja lennosta.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57200" y="2395728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2395728"/>
            <a:ext cx="91440" cy="603504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2450592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LAG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731520" y="2651760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Architecture Graph — elävä kartta järjestelmästä. Missä tämä tapahtui?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57200" y="3054096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57200" y="3054096"/>
            <a:ext cx="91440" cy="603504"/>
          </a:xfrm>
          <a:prstGeom prst="rect">
            <a:avLst/>
          </a:prstGeom>
          <a:solidFill>
            <a:srgbClr val="5B21B6"/>
          </a:solidFill>
          <a:ln w="12700">
            <a:solidFill>
              <a:srgbClr val="5B21B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3108960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AWP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731520" y="3310128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 Witness Protocol — väärentämisen kestävät kuitit agenttitoimista.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457200" y="3712464"/>
            <a:ext cx="8229600" cy="603504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57200" y="3712464"/>
            <a:ext cx="91440" cy="603504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3767328"/>
            <a:ext cx="7772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PayBotFin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31520" y="3968496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Kaupallinen sulku: valtuuta → toimi → sulje/kuitti AWP-todisteella.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Luottamuksellinen · FriendlyAI Oy · DEFINE Accelerator elo–marras 2026 · Vaalea teema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Suljettu lab → käyttöönotettava puolustus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Lab-kohde: vain Northline Digital Oy — ei oikeita organisaatioita · ei julkista egressiä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FEF2F2"/>
          </a:solidFill>
          <a:ln w="19050">
            <a:solidFill>
              <a:srgbClr val="B91C1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143000" y="1600200"/>
            <a:ext cx="502920" cy="502920"/>
          </a:xfrm>
          <a:prstGeom prst="ellipse">
            <a:avLst/>
          </a:prstGeom>
          <a:solidFill>
            <a:srgbClr val="B91C1C"/>
          </a:solidFill>
          <a:ln/>
        </p:spPr>
      </p:sp>
      <p:sp>
        <p:nvSpPr>
          <p:cNvPr id="7" name="Text 5"/>
          <p:cNvSpPr/>
          <p:nvPr/>
        </p:nvSpPr>
        <p:spPr>
          <a:xfrm>
            <a:off x="1143000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Punainen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48640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ParviClaw + Sight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hyökkääjät (lab)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286000" y="2331720"/>
            <a:ext cx="347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E7490"/>
                </a:solidFill>
              </a:rPr>
              <a:t>→</a:t>
            </a:r>
            <a:endParaRPr lang="en-US" sz="2000" dirty="0"/>
          </a:p>
        </p:txBody>
      </p:sp>
      <p:sp>
        <p:nvSpPr>
          <p:cNvPr id="11" name="Shape 9"/>
          <p:cNvSpPr/>
          <p:nvPr/>
        </p:nvSpPr>
        <p:spPr>
          <a:xfrm>
            <a:off x="2587752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EFF6FF"/>
          </a:solidFill>
          <a:ln w="19050">
            <a:solidFill>
              <a:srgbClr val="1D4ED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73552" y="1600200"/>
            <a:ext cx="502920" cy="502920"/>
          </a:xfrm>
          <a:prstGeom prst="ellipse">
            <a:avLst/>
          </a:prstGeom>
          <a:solidFill>
            <a:srgbClr val="1D4ED8"/>
          </a:solidFill>
          <a:ln/>
        </p:spPr>
      </p:sp>
      <p:sp>
        <p:nvSpPr>
          <p:cNvPr id="13" name="Text 11"/>
          <p:cNvSpPr/>
          <p:nvPr/>
        </p:nvSpPr>
        <p:spPr>
          <a:xfrm>
            <a:off x="3273552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2679192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Northline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679192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Kuvitteellinen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yhtiö · eristetty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416552" y="2331720"/>
            <a:ext cx="347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E7490"/>
                </a:solidFill>
              </a:rPr>
              <a:t>→</a:t>
            </a:r>
            <a:endParaRPr lang="en-US" sz="2000" dirty="0"/>
          </a:p>
        </p:txBody>
      </p:sp>
      <p:sp>
        <p:nvSpPr>
          <p:cNvPr id="17" name="Shape 15"/>
          <p:cNvSpPr/>
          <p:nvPr/>
        </p:nvSpPr>
        <p:spPr>
          <a:xfrm>
            <a:off x="4718304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F0FDF4"/>
          </a:solidFill>
          <a:ln w="19050">
            <a:solidFill>
              <a:srgbClr val="15803D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404104" y="1600200"/>
            <a:ext cx="502920" cy="502920"/>
          </a:xfrm>
          <a:prstGeom prst="ellipse">
            <a:avLst/>
          </a:prstGeom>
          <a:solidFill>
            <a:srgbClr val="15803D"/>
          </a:solidFill>
          <a:ln/>
        </p:spPr>
      </p:sp>
      <p:sp>
        <p:nvSpPr>
          <p:cNvPr id="19" name="Text 17"/>
          <p:cNvSpPr/>
          <p:nvPr/>
        </p:nvSpPr>
        <p:spPr>
          <a:xfrm>
            <a:off x="5404104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809744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Sininen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09744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Valvo · herätä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takoa · tiedustele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547104" y="2331720"/>
            <a:ext cx="3474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E7490"/>
                </a:solidFill>
              </a:rPr>
              <a:t>→</a:t>
            </a:r>
            <a:endParaRPr lang="en-US" sz="2000" dirty="0"/>
          </a:p>
        </p:txBody>
      </p:sp>
      <p:sp>
        <p:nvSpPr>
          <p:cNvPr id="23" name="Shape 21"/>
          <p:cNvSpPr/>
          <p:nvPr/>
        </p:nvSpPr>
        <p:spPr>
          <a:xfrm>
            <a:off x="6848856" y="1371600"/>
            <a:ext cx="1874520" cy="2468880"/>
          </a:xfrm>
          <a:prstGeom prst="roundRect">
            <a:avLst>
              <a:gd name="adj" fmla="val 4878"/>
            </a:avLst>
          </a:prstGeom>
          <a:solidFill>
            <a:srgbClr val="F5F3FF"/>
          </a:solidFill>
          <a:ln w="19050">
            <a:solidFill>
              <a:srgbClr val="5B21B6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534656" y="1600200"/>
            <a:ext cx="502920" cy="502920"/>
          </a:xfrm>
          <a:prstGeom prst="ellipse">
            <a:avLst/>
          </a:prstGeom>
          <a:solidFill>
            <a:srgbClr val="5B21B6"/>
          </a:solidFill>
          <a:ln/>
        </p:spPr>
      </p:sp>
      <p:sp>
        <p:nvSpPr>
          <p:cNvPr id="25" name="Text 23"/>
          <p:cNvSpPr/>
          <p:nvPr/>
        </p:nvSpPr>
        <p:spPr>
          <a:xfrm>
            <a:off x="7534656" y="1664208"/>
            <a:ext cx="502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940296" y="22860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Kirjanpito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940296" y="2743200"/>
            <a:ext cx="1691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LAG-kartta +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AWP-kuitit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Luottamuksellinen · FriendlyAI Oy · DEFINE Accelerator elo–marras 2026 · Vaalea teema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Rehellinen tilanne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11556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1580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115214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920240" y="102412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Website Surface Pulse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920240" y="131673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Julkinen perusta · Stripe · agentictestari.com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78308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40080" y="198424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B45309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02082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TARJOUS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1920240" y="189280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Sentinel Assessment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920240" y="218541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Syvempi julkinen pinta · RoE ensin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57200" y="265176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0080" y="285292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B45309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288950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920240" y="276148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Hetzner purple range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920240" y="305409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Sandbox ylhäällä · taistelu kypsyy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57200" y="3520440"/>
            <a:ext cx="822960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40080" y="3721608"/>
            <a:ext cx="1097280" cy="365760"/>
          </a:xfrm>
          <a:prstGeom prst="roundRect">
            <a:avLst>
              <a:gd name="adj" fmla="val 15000"/>
            </a:avLst>
          </a:prstGeom>
          <a:solidFill>
            <a:srgbClr val="5B21B6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3758184"/>
            <a:ext cx="10972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ROADMAP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920240" y="3630168"/>
            <a:ext cx="6492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Puolustus-SKU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1920240" y="3922776"/>
            <a:ext cx="6492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3415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DEFINEn pääasiallinen skaalaustulos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Luottamuksellinen · FriendlyAI Oy · DEFINE Accelerator elo–marras 2026 · Vaalea teema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fit · miksi DEFINE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02920" y="987552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1024128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051560" y="914400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DEFINEn missio = skaalaa puolustus, turvallisuus &amp; kaksoiskäyttö → Sentinel Hub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645920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8" name="Text 6"/>
          <p:cNvSpPr/>
          <p:nvPr/>
        </p:nvSpPr>
        <p:spPr>
          <a:xfrm>
            <a:off x="502920" y="1682496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51560" y="1572768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Ei sivussa: agenttipohjainen kyberpuolustus on kaksoiskäyttöteesimme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02920" y="2304288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1" name="Text 9"/>
          <p:cNvSpPr/>
          <p:nvPr/>
        </p:nvSpPr>
        <p:spPr>
          <a:xfrm>
            <a:off x="502920" y="2340864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1051560" y="2231136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Kaupallinen nyt + lab-polku käyttöönotettavaan puolustukseen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02920" y="2962656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4" name="Text 12"/>
          <p:cNvSpPr/>
          <p:nvPr/>
        </p:nvSpPr>
        <p:spPr>
          <a:xfrm>
            <a:off x="502920" y="2999232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051560" y="2889504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Uskomme, että Sentinel Hub on paras sopivuus (best fit) tälle ryhmälle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02920" y="3621024"/>
            <a:ext cx="329184" cy="329184"/>
          </a:xfrm>
          <a:prstGeom prst="ellipse">
            <a:avLst/>
          </a:prstGeom>
          <a:solidFill>
            <a:srgbClr val="0E7490"/>
          </a:solidFill>
          <a:ln/>
        </p:spPr>
      </p:sp>
      <p:sp>
        <p:nvSpPr>
          <p:cNvPr id="17" name="Text 15"/>
          <p:cNvSpPr/>
          <p:nvPr/>
        </p:nvSpPr>
        <p:spPr>
          <a:xfrm>
            <a:off x="502920" y="3657600"/>
            <a:ext cx="329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1051560" y="3547872"/>
            <a:ext cx="7498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Tarvitsemme mentorit, PV/teollisuuspolut, NATO/EU-verkoston (elo–marras 2026)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Luottamuksellinen · FriendlyAI Oy · DEFINE Accelerator elo–marras 2026 · Vaalea teema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E7490"/>
          </a:solidFill>
          <a:ln w="12700">
            <a:solidFill>
              <a:srgbClr val="0E749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56032"/>
            <a:ext cx="8229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72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Mitä pyydämme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97840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Paikka DEFINE Acceleratorin syksyn 2026 -ryhmässä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50876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85800" y="161848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Mentorointi kaksoiskäytön asemointiin ja kumppanuuden kieleen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457200" y="214884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85800" y="225856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Esittelyt, kun demot ja RoE-kuri ovat valmiit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57200" y="2788920"/>
            <a:ext cx="8229600" cy="54864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D0D8E4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898648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7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Palaute: onko suljetun purple-range-kertomuksen arvo partnereille?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57200" y="35661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renata.baldissara-kunnela@friendlyai.fi  ·  agentictestari.com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definefinland.fi/en/accelerator  ·  hae: s.zef.fi/2xrisyle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482803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Luottamuksellinen · FriendlyAI Oy · DEFINE Accelerator elo–marras 2026 · Vaalea teema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Sentinel Hub — DEFINE Accelerator (FI)</dc:title>
  <dc:subject>PptxGenJS Presentation</dc:subject>
  <dc:creator>FriendlyAI Oy</dc:creator>
  <cp:lastModifiedBy>FriendlyAI Oy</cp:lastModifiedBy>
  <cp:revision>1</cp:revision>
  <dcterms:created xsi:type="dcterms:W3CDTF">2026-08-06T13:20:58Z</dcterms:created>
  <dcterms:modified xsi:type="dcterms:W3CDTF">2026-08-06T13:20:58Z</dcterms:modified>
</cp:coreProperties>
</file>