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1097280"/>
            <a:ext cx="8229600" cy="310896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0D8E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31520" y="1325880"/>
            <a:ext cx="7680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ACCELERATOR  ·  AUG–NOV 2026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731520" y="1783080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Sentinel Hub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731520" y="2468880"/>
            <a:ext cx="7680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Agentic cyber defence — dual-use scale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731520" y="3017520"/>
            <a:ext cx="7680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FriendlyAI Oy  ·  Agentic Testari  ·  Renata Baldissara-Kunnela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Finland · NATO SME · free program · no equity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fit for DEFINE: defence + security + dual-use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57200" y="4828032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 · FriendlyAI Oy · DEFINE Accelerator Aug–Nov 2026 · Light pack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256032"/>
            <a:ext cx="8229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Problem → Answer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914400"/>
            <a:ext cx="3977640" cy="3566160"/>
          </a:xfrm>
          <a:prstGeom prst="roundRect">
            <a:avLst>
              <a:gd name="adj" fmla="val 2564"/>
            </a:avLst>
          </a:prstGeom>
          <a:solidFill>
            <a:srgbClr val="FFFFFF"/>
          </a:solidFill>
          <a:ln w="12700">
            <a:solidFill>
              <a:srgbClr val="D0D8E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914400"/>
            <a:ext cx="109728" cy="3566160"/>
          </a:xfrm>
          <a:prstGeom prst="rect">
            <a:avLst/>
          </a:prstGeom>
          <a:solidFill>
            <a:srgbClr val="B45309"/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77240" y="109728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B4530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Problem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777240" y="1600200"/>
            <a:ext cx="342900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AI agents attack like tireless operators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Logins, APIs, admin edges at machine speed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Scanners alone don’t prove authorization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Defenders need rehearsal + evidence that holds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4709160" y="914400"/>
            <a:ext cx="3977640" cy="3566160"/>
          </a:xfrm>
          <a:prstGeom prst="roundRect">
            <a:avLst>
              <a:gd name="adj" fmla="val 2564"/>
            </a:avLst>
          </a:prstGeom>
          <a:solidFill>
            <a:srgbClr val="FFFFFF"/>
          </a:solidFill>
          <a:ln w="12700">
            <a:solidFill>
              <a:srgbClr val="D0D8E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709160" y="914400"/>
            <a:ext cx="109728" cy="3566160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029200" y="109728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E74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Answer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029200" y="1600200"/>
            <a:ext cx="342900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Commercial now: Pulse + Assessment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Closed air-gapped purple-team range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Blue swarm: monitor · wake · forge · scout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Integrity: AWP · LAG · PayBotFin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57200" y="4828032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 · FriendlyAI Oy · DEFINE Accelerator Aug–Nov 2026 · Light pack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256032"/>
            <a:ext cx="8229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Proprietary stack (ours) + diagram roles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457200" y="74980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5B21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proprietary software by FriendlyAI Oy / Agentic Testari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457200" y="1078992"/>
            <a:ext cx="8229600" cy="603504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 w="12700">
            <a:solidFill>
              <a:srgbClr val="D0D8E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078992"/>
            <a:ext cx="91440" cy="603504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31520" y="1133856"/>
            <a:ext cx="7772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ParviSight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731520" y="1335024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 browser (eyes). Attack: walk surfaces (lab/RoE). Defend: Pulse/Assessment + proof of what was seen.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57200" y="1737360"/>
            <a:ext cx="8229600" cy="603504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 w="12700">
            <a:solidFill>
              <a:srgbClr val="D0D8E4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57200" y="1737360"/>
            <a:ext cx="91440" cy="603504"/>
          </a:xfrm>
          <a:prstGeom prst="rect">
            <a:avLst/>
          </a:prstGeom>
          <a:solidFill>
            <a:srgbClr val="5B21B6"/>
          </a:solidFill>
          <a:ln w="12700">
            <a:solidFill>
              <a:srgbClr val="5B21B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31520" y="1792224"/>
            <a:ext cx="7772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ParviClaw Core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731520" y="199339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Multi-agent control (hands+brain). Forge tools/agents on the fly. Red adaptive · blue forge defenders.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57200" y="2395728"/>
            <a:ext cx="8229600" cy="603504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 w="12700">
            <a:solidFill>
              <a:srgbClr val="D0D8E4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57200" y="2395728"/>
            <a:ext cx="91440" cy="603504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31520" y="2450592"/>
            <a:ext cx="7772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LAG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731520" y="2651760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Living Architecture Graph — live map of what the system is. Where did this happen?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457200" y="3054096"/>
            <a:ext cx="8229600" cy="603504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 w="12700">
            <a:solidFill>
              <a:srgbClr val="D0D8E4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57200" y="3054096"/>
            <a:ext cx="91440" cy="603504"/>
          </a:xfrm>
          <a:prstGeom prst="rect">
            <a:avLst/>
          </a:prstGeom>
          <a:solidFill>
            <a:srgbClr val="5B21B6"/>
          </a:solidFill>
          <a:ln w="12700">
            <a:solidFill>
              <a:srgbClr val="5B21B6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31520" y="3108960"/>
            <a:ext cx="7772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AWP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731520" y="3310128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 Witness Protocol — tamper-evident receipts of what agents did. Offline-verifiable.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457200" y="3712464"/>
            <a:ext cx="8229600" cy="603504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 w="12700">
            <a:solidFill>
              <a:srgbClr val="D0D8E4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57200" y="3712464"/>
            <a:ext cx="91440" cy="603504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31520" y="3767328"/>
            <a:ext cx="7772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PayBotFin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731520" y="3968496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Commercial close: authorize → act → settle/receipt with AWP-class proof.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457200" y="4828032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 · FriendlyAI Oy · DEFINE Accelerator Aug–Nov 2026 · Light pack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256032"/>
            <a:ext cx="8229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Closed lab → deployable defence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457200" y="77724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 target: Northline Digital Oy only — never a real organisation · no public egress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1874520" cy="2468880"/>
          </a:xfrm>
          <a:prstGeom prst="roundRect">
            <a:avLst>
              <a:gd name="adj" fmla="val 4878"/>
            </a:avLst>
          </a:prstGeom>
          <a:solidFill>
            <a:srgbClr val="FEF2F2"/>
          </a:solidFill>
          <a:ln w="19050">
            <a:solidFill>
              <a:srgbClr val="B91C1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143000" y="1600200"/>
            <a:ext cx="502920" cy="502920"/>
          </a:xfrm>
          <a:prstGeom prst="ellipse">
            <a:avLst/>
          </a:prstGeom>
          <a:solidFill>
            <a:srgbClr val="B91C1C"/>
          </a:solidFill>
          <a:ln/>
        </p:spPr>
      </p:sp>
      <p:sp>
        <p:nvSpPr>
          <p:cNvPr id="7" name="Text 5"/>
          <p:cNvSpPr/>
          <p:nvPr/>
        </p:nvSpPr>
        <p:spPr>
          <a:xfrm>
            <a:off x="1143000" y="1664208"/>
            <a:ext cx="502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48640" y="2286000"/>
            <a:ext cx="1691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 swarm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48640" y="2743200"/>
            <a:ext cx="1691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ParviClaw + Sight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attackers (lab)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2286000" y="2331720"/>
            <a:ext cx="3474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E7490"/>
                </a:solidFill>
              </a:rPr>
              <a:t>→</a:t>
            </a:r>
            <a:endParaRPr lang="en-US" sz="2000" dirty="0"/>
          </a:p>
        </p:txBody>
      </p:sp>
      <p:sp>
        <p:nvSpPr>
          <p:cNvPr id="11" name="Shape 9"/>
          <p:cNvSpPr/>
          <p:nvPr/>
        </p:nvSpPr>
        <p:spPr>
          <a:xfrm>
            <a:off x="2587752" y="1371600"/>
            <a:ext cx="1874520" cy="2468880"/>
          </a:xfrm>
          <a:prstGeom prst="roundRect">
            <a:avLst>
              <a:gd name="adj" fmla="val 4878"/>
            </a:avLst>
          </a:prstGeom>
          <a:solidFill>
            <a:srgbClr val="EFF6FF"/>
          </a:solidFill>
          <a:ln w="19050">
            <a:solidFill>
              <a:srgbClr val="1D4ED8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273552" y="1600200"/>
            <a:ext cx="502920" cy="502920"/>
          </a:xfrm>
          <a:prstGeom prst="ellipse">
            <a:avLst/>
          </a:prstGeom>
          <a:solidFill>
            <a:srgbClr val="1D4ED8"/>
          </a:solidFill>
          <a:ln/>
        </p:spPr>
      </p:sp>
      <p:sp>
        <p:nvSpPr>
          <p:cNvPr id="13" name="Text 11"/>
          <p:cNvSpPr/>
          <p:nvPr/>
        </p:nvSpPr>
        <p:spPr>
          <a:xfrm>
            <a:off x="3273552" y="1664208"/>
            <a:ext cx="502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2679192" y="2286000"/>
            <a:ext cx="1691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Northline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2679192" y="2743200"/>
            <a:ext cx="1691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Fake company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isolated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4416552" y="2331720"/>
            <a:ext cx="3474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E7490"/>
                </a:solidFill>
              </a:rPr>
              <a:t>→</a:t>
            </a:r>
            <a:endParaRPr lang="en-US" sz="2000" dirty="0"/>
          </a:p>
        </p:txBody>
      </p:sp>
      <p:sp>
        <p:nvSpPr>
          <p:cNvPr id="17" name="Shape 15"/>
          <p:cNvSpPr/>
          <p:nvPr/>
        </p:nvSpPr>
        <p:spPr>
          <a:xfrm>
            <a:off x="4718304" y="1371600"/>
            <a:ext cx="1874520" cy="2468880"/>
          </a:xfrm>
          <a:prstGeom prst="roundRect">
            <a:avLst>
              <a:gd name="adj" fmla="val 4878"/>
            </a:avLst>
          </a:prstGeom>
          <a:solidFill>
            <a:srgbClr val="F0FDF4"/>
          </a:solidFill>
          <a:ln w="19050">
            <a:solidFill>
              <a:srgbClr val="15803D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404104" y="1600200"/>
            <a:ext cx="502920" cy="502920"/>
          </a:xfrm>
          <a:prstGeom prst="ellipse">
            <a:avLst/>
          </a:prstGeom>
          <a:solidFill>
            <a:srgbClr val="15803D"/>
          </a:solidFill>
          <a:ln/>
        </p:spPr>
      </p:sp>
      <p:sp>
        <p:nvSpPr>
          <p:cNvPr id="19" name="Text 17"/>
          <p:cNvSpPr/>
          <p:nvPr/>
        </p:nvSpPr>
        <p:spPr>
          <a:xfrm>
            <a:off x="5404104" y="1664208"/>
            <a:ext cx="502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4809744" y="2286000"/>
            <a:ext cx="1691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Blue swarm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4809744" y="2743200"/>
            <a:ext cx="1691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 · wake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forge · scout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6547104" y="2331720"/>
            <a:ext cx="3474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E7490"/>
                </a:solidFill>
              </a:rPr>
              <a:t>→</a:t>
            </a:r>
            <a:endParaRPr lang="en-US" sz="2000" dirty="0"/>
          </a:p>
        </p:txBody>
      </p:sp>
      <p:sp>
        <p:nvSpPr>
          <p:cNvPr id="23" name="Shape 21"/>
          <p:cNvSpPr/>
          <p:nvPr/>
        </p:nvSpPr>
        <p:spPr>
          <a:xfrm>
            <a:off x="6848856" y="1371600"/>
            <a:ext cx="1874520" cy="2468880"/>
          </a:xfrm>
          <a:prstGeom prst="roundRect">
            <a:avLst>
              <a:gd name="adj" fmla="val 4878"/>
            </a:avLst>
          </a:prstGeom>
          <a:solidFill>
            <a:srgbClr val="F5F3FF"/>
          </a:solidFill>
          <a:ln w="19050">
            <a:solidFill>
              <a:srgbClr val="5B21B6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7534656" y="1600200"/>
            <a:ext cx="502920" cy="502920"/>
          </a:xfrm>
          <a:prstGeom prst="ellipse">
            <a:avLst/>
          </a:prstGeom>
          <a:solidFill>
            <a:srgbClr val="5B21B6"/>
          </a:solidFill>
          <a:ln/>
        </p:spPr>
      </p:sp>
      <p:sp>
        <p:nvSpPr>
          <p:cNvPr id="25" name="Text 23"/>
          <p:cNvSpPr/>
          <p:nvPr/>
        </p:nvSpPr>
        <p:spPr>
          <a:xfrm>
            <a:off x="7534656" y="1664208"/>
            <a:ext cx="502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6940296" y="2286000"/>
            <a:ext cx="1691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Ledger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6940296" y="2743200"/>
            <a:ext cx="1691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LAG map +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AWP receipts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457200" y="4828032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 · FriendlyAI Oy · DEFINE Accelerator Aug–Nov 2026 · Light pack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256032"/>
            <a:ext cx="8229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Honest status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914400"/>
            <a:ext cx="8229600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 w="12700">
            <a:solidFill>
              <a:srgbClr val="D0D8E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1115568"/>
            <a:ext cx="1097280" cy="365760"/>
          </a:xfrm>
          <a:prstGeom prst="roundRect">
            <a:avLst>
              <a:gd name="adj" fmla="val 15000"/>
            </a:avLst>
          </a:prstGeom>
          <a:solidFill>
            <a:srgbClr val="15803D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1152144"/>
            <a:ext cx="1097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1920240" y="1024128"/>
            <a:ext cx="6492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Website Surface Pulse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920240" y="1316736"/>
            <a:ext cx="6492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baseline · Stripe path · agentictestari.com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57200" y="1783080"/>
            <a:ext cx="8229600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 w="12700">
            <a:solidFill>
              <a:srgbClr val="D0D8E4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40080" y="1984248"/>
            <a:ext cx="1097280" cy="365760"/>
          </a:xfrm>
          <a:prstGeom prst="roundRect">
            <a:avLst>
              <a:gd name="adj" fmla="val 15000"/>
            </a:avLst>
          </a:prstGeom>
          <a:solidFill>
            <a:srgbClr val="B45309"/>
          </a:solidFill>
          <a:ln/>
        </p:spPr>
      </p:sp>
      <p:sp>
        <p:nvSpPr>
          <p:cNvPr id="11" name="Text 9"/>
          <p:cNvSpPr/>
          <p:nvPr/>
        </p:nvSpPr>
        <p:spPr>
          <a:xfrm>
            <a:off x="640080" y="2020824"/>
            <a:ext cx="1097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QUOTE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1920240" y="1892808"/>
            <a:ext cx="6492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Sentinel Assessment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920240" y="2185416"/>
            <a:ext cx="6492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Deeper public surface · RoE-first engagement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457200" y="2651760"/>
            <a:ext cx="8229600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 w="12700">
            <a:solidFill>
              <a:srgbClr val="D0D8E4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40080" y="2852928"/>
            <a:ext cx="1097280" cy="365760"/>
          </a:xfrm>
          <a:prstGeom prst="roundRect">
            <a:avLst>
              <a:gd name="adj" fmla="val 15000"/>
            </a:avLst>
          </a:prstGeom>
          <a:solidFill>
            <a:srgbClr val="B45309"/>
          </a:solidFill>
          <a:ln/>
        </p:spPr>
      </p:sp>
      <p:sp>
        <p:nvSpPr>
          <p:cNvPr id="16" name="Text 14"/>
          <p:cNvSpPr/>
          <p:nvPr/>
        </p:nvSpPr>
        <p:spPr>
          <a:xfrm>
            <a:off x="640080" y="2889504"/>
            <a:ext cx="1097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LAB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1920240" y="2761488"/>
            <a:ext cx="6492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Hetzner purple range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920240" y="3054096"/>
            <a:ext cx="6492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Sandbox up · full always-on fight still maturing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457200" y="3520440"/>
            <a:ext cx="8229600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 w="12700">
            <a:solidFill>
              <a:srgbClr val="D0D8E4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40080" y="3721608"/>
            <a:ext cx="1097280" cy="365760"/>
          </a:xfrm>
          <a:prstGeom prst="roundRect">
            <a:avLst>
              <a:gd name="adj" fmla="val 15000"/>
            </a:avLst>
          </a:prstGeom>
          <a:solidFill>
            <a:srgbClr val="5B21B6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3758184"/>
            <a:ext cx="1097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ROADMAP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1920240" y="3630168"/>
            <a:ext cx="6492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Deployable defence SKU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1920240" y="3922776"/>
            <a:ext cx="6492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Primary DEFINE-scale outcome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457200" y="4828032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 · FriendlyAI Oy · DEFINE Accelerator Aug–Nov 2026 · Light pack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256032"/>
            <a:ext cx="8229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Best fit · why DEFINE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502920" y="987552"/>
            <a:ext cx="329184" cy="329184"/>
          </a:xfrm>
          <a:prstGeom prst="ellipse">
            <a:avLst/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502920" y="1024128"/>
            <a:ext cx="3291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051560" y="914400"/>
            <a:ext cx="74980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mission = scale defence, security &amp; dual-use → that is Sentinel Hub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02920" y="1645920"/>
            <a:ext cx="329184" cy="329184"/>
          </a:xfrm>
          <a:prstGeom prst="ellipse">
            <a:avLst/>
          </a:prstGeom>
          <a:solidFill>
            <a:srgbClr val="0E7490"/>
          </a:solidFill>
          <a:ln/>
        </p:spPr>
      </p:sp>
      <p:sp>
        <p:nvSpPr>
          <p:cNvPr id="8" name="Text 6"/>
          <p:cNvSpPr/>
          <p:nvPr/>
        </p:nvSpPr>
        <p:spPr>
          <a:xfrm>
            <a:off x="502920" y="1682496"/>
            <a:ext cx="3291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051560" y="1572768"/>
            <a:ext cx="74980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adjacent: agentic cyber defence is the dual-use product thesis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502920" y="2304288"/>
            <a:ext cx="329184" cy="329184"/>
          </a:xfrm>
          <a:prstGeom prst="ellipse">
            <a:avLst/>
          </a:prstGeom>
          <a:solidFill>
            <a:srgbClr val="0E7490"/>
          </a:solidFill>
          <a:ln/>
        </p:spPr>
      </p:sp>
      <p:sp>
        <p:nvSpPr>
          <p:cNvPr id="11" name="Text 9"/>
          <p:cNvSpPr/>
          <p:nvPr/>
        </p:nvSpPr>
        <p:spPr>
          <a:xfrm>
            <a:off x="502920" y="2340864"/>
            <a:ext cx="3291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1051560" y="2231136"/>
            <a:ext cx="74980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Commercial now (Pulse/Assessment) + lab path to deployable defence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502920" y="2962656"/>
            <a:ext cx="329184" cy="329184"/>
          </a:xfrm>
          <a:prstGeom prst="ellipse">
            <a:avLst/>
          </a:prstGeom>
          <a:solidFill>
            <a:srgbClr val="0E7490"/>
          </a:solidFill>
          <a:ln/>
        </p:spPr>
      </p:sp>
      <p:sp>
        <p:nvSpPr>
          <p:cNvPr id="14" name="Text 12"/>
          <p:cNvSpPr/>
          <p:nvPr/>
        </p:nvSpPr>
        <p:spPr>
          <a:xfrm>
            <a:off x="502920" y="2999232"/>
            <a:ext cx="3291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1051560" y="2889504"/>
            <a:ext cx="74980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believe Sentinel Hub is the best fit for this cohort’s mission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502920" y="3621024"/>
            <a:ext cx="329184" cy="329184"/>
          </a:xfrm>
          <a:prstGeom prst="ellipse">
            <a:avLst/>
          </a:prstGeom>
          <a:solidFill>
            <a:srgbClr val="0E7490"/>
          </a:solidFill>
          <a:ln/>
        </p:spPr>
      </p:sp>
      <p:sp>
        <p:nvSpPr>
          <p:cNvPr id="17" name="Text 15"/>
          <p:cNvSpPr/>
          <p:nvPr/>
        </p:nvSpPr>
        <p:spPr>
          <a:xfrm>
            <a:off x="502920" y="3657600"/>
            <a:ext cx="3291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1051560" y="3547872"/>
            <a:ext cx="74980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Need DEFINE mentors, FDF/industry pathways, NATO/EU network (Aug–Nov 2026)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457200" y="4828032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 · FriendlyAI Oy · DEFINE Accelerator Aug–Nov 2026 · Light pack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256032"/>
            <a:ext cx="8229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we ask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868680"/>
            <a:ext cx="8229600" cy="54864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0D8E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978408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 Seat in DEFINE Accelerator Autumn 2026 cohort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1508760"/>
            <a:ext cx="8229600" cy="54864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0D8E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618488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 Mentorship on dual-use positioning &amp; defence partnership language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457200" y="2148840"/>
            <a:ext cx="8229600" cy="54864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0D8E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2258568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 Introductions when demos &amp; RoE discipline are ready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57200" y="2788920"/>
            <a:ext cx="8229600" cy="54864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0D8E4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85800" y="2898648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 Feedback: is a closed purple-range narrative useful for partners?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57200" y="356616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renata.baldissara-kunnela@friendlyai.fi  ·  agentictestari.com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definefinland.fi/en/accelerator  ·  apply: s.zef.fi/2xrisyle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57200" y="4828032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 · FriendlyAI Oy · DEFINE Accelerator Aug–Nov 2026 · Light pack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Sentinel Hub — DEFINE Accelerator</dc:title>
  <dc:subject>PptxGenJS Presentation</dc:subject>
  <dc:creator>FriendlyAI Oy</dc:creator>
  <cp:lastModifiedBy>FriendlyAI Oy</cp:lastModifiedBy>
  <cp:revision>1</cp:revision>
  <dcterms:created xsi:type="dcterms:W3CDTF">2026-08-06T13:20:58Z</dcterms:created>
  <dcterms:modified xsi:type="dcterms:W3CDTF">2026-08-06T13:20:58Z</dcterms:modified>
</cp:coreProperties>
</file>